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  <p:sldMasterId id="2147484140" r:id="rId2"/>
  </p:sldMasterIdLst>
  <p:notesMasterIdLst>
    <p:notesMasterId r:id="rId26"/>
  </p:notesMasterIdLst>
  <p:sldIdLst>
    <p:sldId id="283" r:id="rId3"/>
    <p:sldId id="260" r:id="rId4"/>
    <p:sldId id="257" r:id="rId5"/>
    <p:sldId id="258" r:id="rId6"/>
    <p:sldId id="259" r:id="rId7"/>
    <p:sldId id="281" r:id="rId8"/>
    <p:sldId id="284" r:id="rId9"/>
    <p:sldId id="261" r:id="rId10"/>
    <p:sldId id="282" r:id="rId11"/>
    <p:sldId id="262" r:id="rId12"/>
    <p:sldId id="279" r:id="rId13"/>
    <p:sldId id="264" r:id="rId14"/>
    <p:sldId id="265" r:id="rId15"/>
    <p:sldId id="266" r:id="rId16"/>
    <p:sldId id="268" r:id="rId17"/>
    <p:sldId id="288" r:id="rId18"/>
    <p:sldId id="269" r:id="rId19"/>
    <p:sldId id="270" r:id="rId20"/>
    <p:sldId id="287" r:id="rId21"/>
    <p:sldId id="271" r:id="rId22"/>
    <p:sldId id="272" r:id="rId23"/>
    <p:sldId id="285" r:id="rId24"/>
    <p:sldId id="286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99CC00"/>
    <a:srgbClr val="0099FF"/>
    <a:srgbClr val="CCFF66"/>
    <a:srgbClr val="CC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47B2F-32F8-4FEC-852E-B89B6311607D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6852E-3621-4870-8757-53D4DA2B2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2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5B0A9-7146-4BF4-B4CA-30731586ED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5B0A9-7146-4BF4-B4CA-30731586ED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5B0A9-7146-4BF4-B4CA-30731586ED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9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60A17-CF33-4A76-9C53-AD04B6E7813B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80BE4-A503-4636-89E1-9D6466FB2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61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D99DF-86B5-4265-8C4A-707313A01E3D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0F9AF-1369-40E6-9CC2-AC29A20F7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682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E476-0C19-44B2-B4FC-E7F594FBDE84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1E982-37B9-4C45-A708-D1CA5CAE0C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63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4660A17-CF33-4A76-9C53-AD04B6E7813B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B780BE4-A503-4636-89E1-9D6466FB28F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39626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6C952D-0E16-4FC6-853F-70B181725B2C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700A-9F71-4E3E-8C65-1EB9AADADF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567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360A9B6-82F1-4B8D-81EF-EB54DA719142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4C00CE-0410-4521-95F5-1558ADAFA3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71600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10929-FF61-42F5-A057-1CE86040BBA5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5A856-57E3-456E-A8B4-4C096B92A6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65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003F7F-5E03-4343-9CAE-C63F4EE44916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EA78-D00A-4346-9C00-B3BF0D2DF3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803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CE29B8-DF6B-457C-996A-E1C631DB7FEC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3377-DBC0-4A76-AB00-829EE6BC56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243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A4AD9-AFD3-4156-9129-62F372F3CC99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42D8-AE40-4972-A24C-62C9470E84E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801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93DA24-23CE-4348-B7A1-349B839FAFB9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3ADB4-ED85-4084-BC11-5DDE28AEB24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477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C952D-0E16-4FC6-853F-70B181725B2C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F700A-9F71-4E3E-8C65-1EB9AADAD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809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516934-8070-4CF7-B023-47A59D0AADA1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834552-8D2F-477D-BF5E-C7B5162FAD7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8735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4D99DF-86B5-4265-8C4A-707313A01E3D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F9AF-1369-40E6-9CC2-AC29A20F704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759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CDE476-0C19-44B2-B4FC-E7F594FBDE84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E982-37B9-4C45-A708-D1CA5CAE0C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02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0A9B6-82F1-4B8D-81EF-EB54DA719142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C00CE-0410-4521-95F5-1558ADAFA3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0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10929-FF61-42F5-A057-1CE86040BBA5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5A856-57E3-456E-A8B4-4C096B92A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08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03F7F-5E03-4343-9CAE-C63F4EE44916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5EA78-D00A-4346-9C00-B3BF0D2DF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08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E29B8-DF6B-457C-996A-E1C631DB7FEC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23377-DBC0-4A76-AB00-829EE6BC56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12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A4AD9-AFD3-4156-9129-62F372F3CC99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242D8-AE40-4972-A24C-62C9470E84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47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DA24-23CE-4348-B7A1-349B839FAFB9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3ADB4-ED85-4084-BC11-5DDE28AEB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42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16934-8070-4CF7-B023-47A59D0AADA1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34552-8D2F-477D-BF5E-C7B5162FA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24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45F3F4-A85F-485B-AC23-E13B1B9F6674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F51ED97-1BB6-4EE6-AF6D-C0142149CE4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C45F3F4-A85F-485B-AC23-E13B1B9F6674}" type="datetimeFigureOut">
              <a:rPr lang="en-US" smtClean="0"/>
              <a:pPr>
                <a:defRPr/>
              </a:pPr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5F51ED97-1BB6-4EE6-AF6D-C0142149CE4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28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676400"/>
            <a:ext cx="5791200" cy="205522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Building Services </a:t>
            </a:r>
            <a:br>
              <a:rPr lang="en-US" sz="4800" dirty="0" smtClean="0"/>
            </a:br>
            <a:r>
              <a:rPr lang="en-US" sz="4800" dirty="0" smtClean="0"/>
              <a:t>Summer Projects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886200"/>
            <a:ext cx="6553200" cy="896529"/>
          </a:xfrm>
        </p:spPr>
        <p:txBody>
          <a:bodyPr>
            <a:norm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August 2020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77315" y="3731624"/>
            <a:ext cx="6471285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1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0" y="1493749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Provided back-up power for life safety systems, phones, and various kitchen equipment</a:t>
            </a: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762000"/>
            <a:ext cx="7024688" cy="87471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Generator Install at Henley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7817" y="2368462"/>
            <a:ext cx="4773165" cy="417254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62600" y="4233762"/>
            <a:ext cx="3429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Two new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Variable Refrigerant Flow (VRF) Condensing 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Units to upgrade Main Office HVAC system</a:t>
            </a: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Installed new Air Cooled Chiller to serve main building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762000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Walton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11272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855474"/>
            <a:ext cx="5206206" cy="390465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8774"/>
          <a:stretch/>
        </p:blipFill>
        <p:spPr bwMode="auto">
          <a:xfrm rot="5400000">
            <a:off x="5631712" y="940051"/>
            <a:ext cx="3318682" cy="318856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1484313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Walk-in Freezer and Cooler Replacements</a:t>
            </a: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pic>
        <p:nvPicPr>
          <p:cNvPr id="1229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872049"/>
            <a:ext cx="5046155" cy="37846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609600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Jouett and Henley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296" name="TextBox 11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2"/>
          <a:stretch/>
        </p:blipFill>
        <p:spPr bwMode="auto">
          <a:xfrm>
            <a:off x="4267200" y="1827519"/>
            <a:ext cx="4753462" cy="400444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1" b="3871"/>
          <a:stretch/>
        </p:blipFill>
        <p:spPr bwMode="auto">
          <a:xfrm>
            <a:off x="4953000" y="1371599"/>
            <a:ext cx="3928397" cy="44443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29046" y="1432193"/>
            <a:ext cx="426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Replacement </a:t>
            </a:r>
            <a:r>
              <a:rPr lang="en-US" alt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 kitchen </a:t>
            </a:r>
            <a:r>
              <a:rPr lang="en-US" alt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hood</a:t>
            </a:r>
            <a:endParaRPr lang="en-US" altLang="en-US" sz="20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Upgraded Dishwasher equipment</a:t>
            </a:r>
            <a:endParaRPr lang="en-US" alt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9046" y="625043"/>
            <a:ext cx="7024688" cy="87471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Brownsville Kitchen Upgrades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1800"/>
            <a:ext cx="4978400" cy="3733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45707" y="2239489"/>
            <a:ext cx="3429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Century Gothic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Improved Serving Line efficiency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Installed Security Gate</a:t>
            </a:r>
            <a:endParaRPr lang="en-US" sz="24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914400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Jouett Kitchen Upgrades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89113"/>
            <a:ext cx="5284875" cy="3963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592" y="324644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Roofing Updates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262346" y="1209603"/>
            <a:ext cx="541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Replaced roofing at: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Walton – 49,776 sq.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Woodbrook – 50,510 sq.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Albemarle High School – 23,736 sq. ft.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7434" y="924662"/>
            <a:ext cx="3447693" cy="459692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2" b="236"/>
          <a:stretch/>
        </p:blipFill>
        <p:spPr bwMode="auto">
          <a:xfrm>
            <a:off x="381000" y="2643663"/>
            <a:ext cx="6248400" cy="3604789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309" y="950396"/>
            <a:ext cx="27961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Jouett: Renovated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CTE Spaces, including 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casework, walls, technology, electrical, and acoustical 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upgrades</a:t>
            </a:r>
            <a:endParaRPr lang="en-US" b="1" dirty="0" smtClean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7309" y="452329"/>
            <a:ext cx="7024688" cy="874713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Learning Space Modernization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369" name="TextBox 11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967F99-87FF-487C-8D63-EDCA44915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/>
          <a:stretch/>
        </p:blipFill>
        <p:spPr>
          <a:xfrm>
            <a:off x="3276600" y="1219200"/>
            <a:ext cx="5539316" cy="3697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967F99-87FF-487C-8D63-EDCA449150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3" b="4624"/>
          <a:stretch/>
        </p:blipFill>
        <p:spPr>
          <a:xfrm>
            <a:off x="381000" y="3392487"/>
            <a:ext cx="5539316" cy="335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72200" y="5029200"/>
            <a:ext cx="274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Walton: added soundproofing between rooms, provided natural light, and painted</a:t>
            </a:r>
          </a:p>
        </p:txBody>
      </p:sp>
    </p:spTree>
    <p:extLst>
      <p:ext uri="{BB962C8B-B14F-4D97-AF65-F5344CB8AC3E}">
        <p14:creationId xmlns:p14="http://schemas.microsoft.com/office/powerpoint/2010/main" val="25673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54083" y="1697343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Shop area renovations and equipment upgrades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494496"/>
            <a:ext cx="8610600" cy="874713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Western Albemarle High School  Shop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11290"/>
          <a:stretch/>
        </p:blipFill>
        <p:spPr bwMode="auto">
          <a:xfrm>
            <a:off x="3962400" y="1208230"/>
            <a:ext cx="5029200" cy="3592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 r="12502"/>
          <a:stretch/>
        </p:blipFill>
        <p:spPr bwMode="auto">
          <a:xfrm rot="10800000">
            <a:off x="304800" y="3200400"/>
            <a:ext cx="4724400" cy="3319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4539342" y="1738485"/>
            <a:ext cx="4308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Six classroom trailer added to the Baker Butler campus to alleviate overcrowding. </a:t>
            </a:r>
            <a:endParaRPr lang="en-US" alt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762000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Baker Butler Trailer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00" y="2246313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51" y="3066930"/>
            <a:ext cx="4595444" cy="3446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6291943" y="2286000"/>
            <a:ext cx="2819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Installed new signage to reflect the name change of Cale to Mountain View.</a:t>
            </a:r>
            <a:endParaRPr lang="en-US" alt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762000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Mountain View Signage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2764" y="1789113"/>
            <a:ext cx="5895193" cy="442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8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09800" y="5105400"/>
            <a:ext cx="2044700" cy="1139825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entury Gothic" pitchFamily="34" charset="0"/>
              </a:rPr>
              <a:t>Capital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entury Gothic" pitchFamily="34" charset="0"/>
              </a:rPr>
              <a:t>Improvement Program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09800" y="3657600"/>
            <a:ext cx="2044700" cy="1139825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entury Gothic" pitchFamily="34" charset="0"/>
              </a:rPr>
              <a:t>Maintenance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0" y="3657600"/>
            <a:ext cx="2044700" cy="1139825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entury Gothic" pitchFamily="34" charset="0"/>
              </a:rPr>
              <a:t>Custodial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0" y="5105400"/>
            <a:ext cx="2044700" cy="1139825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entury Gothic" pitchFamily="34" charset="0"/>
              </a:rPr>
              <a:t>Environmental Management</a:t>
            </a:r>
          </a:p>
        </p:txBody>
      </p:sp>
      <p:sp>
        <p:nvSpPr>
          <p:cNvPr id="3082" name="TextBox 7"/>
          <p:cNvSpPr txBox="1">
            <a:spLocks noChangeArrowheads="1"/>
          </p:cNvSpPr>
          <p:nvPr/>
        </p:nvSpPr>
        <p:spPr bwMode="auto">
          <a:xfrm>
            <a:off x="5721350" y="119063"/>
            <a:ext cx="2736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Department Organization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2500186"/>
            <a:ext cx="7924800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The Department is responsible for the School Division's 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26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schools and two service facilities.  That is over </a:t>
            </a: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2.3 million</a:t>
            </a:r>
            <a:r>
              <a:rPr lang="en-US" b="1" u="sng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square feet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and</a:t>
            </a:r>
            <a:r>
              <a:rPr lang="en-US" dirty="0">
                <a:latin typeface="Century Gothic" pitchFamily="34" charset="0"/>
                <a:cs typeface="+mn-cs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631 acres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5" t="27963" r="20763" b="45185"/>
          <a:stretch/>
        </p:blipFill>
        <p:spPr>
          <a:xfrm>
            <a:off x="608963" y="145607"/>
            <a:ext cx="3891191" cy="22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142223"/>
            <a:ext cx="3886200" cy="291465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5827123" y="3810000"/>
            <a:ext cx="3124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Improvements to the existing building and site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Expected to be complete for the 2021-2022 school year 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10900"/>
          <a:stretch/>
        </p:blipFill>
        <p:spPr bwMode="auto">
          <a:xfrm>
            <a:off x="203200" y="3352800"/>
            <a:ext cx="5359400" cy="312420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6212" y="335739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Scottsville Addition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464" name="TextBox 10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527957" y="10668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Adding 17,500 square feet to the building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four additional classrooms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two resource classrooms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two offices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bathroom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full-size gym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228600" y="4114800"/>
            <a:ext cx="4184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Adding 6,300 square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New gymnasium and support spaces such as staff offices and storage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Expected opening for the 2021-2022 school year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317863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Red Hill Addition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204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663" y="1060269"/>
            <a:ext cx="7682800" cy="2895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1110" r="9999" b="18889"/>
          <a:stretch/>
        </p:blipFill>
        <p:spPr>
          <a:xfrm>
            <a:off x="4572000" y="4114800"/>
            <a:ext cx="4296346" cy="2606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715719"/>
            <a:ext cx="3102581" cy="4608880"/>
          </a:xfrm>
        </p:spPr>
        <p:txBody>
          <a:bodyPr anchor="t">
            <a:normAutofit lnSpcReduction="10000"/>
          </a:bodyPr>
          <a:lstStyle/>
          <a:p>
            <a:pPr marL="0" indent="0" algn="ctr">
              <a:spcAft>
                <a:spcPts val="900"/>
              </a:spcAft>
              <a:buNone/>
            </a:pPr>
            <a:r>
              <a:rPr lang="en-US" sz="3200" dirty="0"/>
              <a:t>Building Services Department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Joe Letteri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Lindsay Snoddy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Jeff </a:t>
            </a:r>
            <a:r>
              <a:rPr lang="en-US" sz="2100" dirty="0" smtClean="0"/>
              <a:t>Rohm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 smtClean="0"/>
              <a:t>Pam Snyder</a:t>
            </a:r>
            <a:endParaRPr lang="en-US" sz="21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Sheila Hoopmann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David Via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Lisa </a:t>
            </a:r>
            <a:r>
              <a:rPr lang="en-US" sz="2100" dirty="0" smtClean="0"/>
              <a:t>Walker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 smtClean="0"/>
              <a:t>George Shifflett</a:t>
            </a:r>
            <a:endParaRPr lang="en-US" sz="21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Nicole Ganoe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Caitlyn Wetzel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715718"/>
            <a:ext cx="3581400" cy="4608881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900"/>
              </a:spcAft>
              <a:buNone/>
            </a:pPr>
            <a:r>
              <a:rPr lang="en-US" dirty="0"/>
              <a:t>Office of Facilities &amp; Environmental Services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Blake Abplanalp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Montie Breeden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Matt Wertman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Walter Harris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Steve </a:t>
            </a:r>
            <a:r>
              <a:rPr lang="en-US" sz="2100" dirty="0" smtClean="0"/>
              <a:t>Hoffmann</a:t>
            </a:r>
            <a:endParaRPr lang="en-US" sz="21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Tyler Gifford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Drake Giles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/>
              <a:t>Neale </a:t>
            </a:r>
            <a:r>
              <a:rPr lang="en-US" sz="2100" dirty="0" smtClean="0"/>
              <a:t>Craft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100" dirty="0" smtClean="0"/>
              <a:t>Lisa Glass</a:t>
            </a:r>
            <a:endParaRPr lang="en-US" sz="21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225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57207" y="2667001"/>
            <a:ext cx="2178965" cy="47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425617" y="2667001"/>
            <a:ext cx="2178965" cy="47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8296" y="469032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Acknowledgements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447800"/>
            <a:ext cx="5791200" cy="2055224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Thank you for your support!</a:t>
            </a:r>
            <a:endParaRPr lang="en-US" sz="54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77315" y="3503024"/>
            <a:ext cx="6471285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7" t="27963" r="20763" b="45185"/>
          <a:stretch/>
        </p:blipFill>
        <p:spPr>
          <a:xfrm>
            <a:off x="2829639" y="3872257"/>
            <a:ext cx="3484722" cy="2071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2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377825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Building &amp; Grounds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81236" y="1447800"/>
            <a:ext cx="30257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Over 40 employees of the Buildings &amp; Grounds Department 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worked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throughout the summer on various tasks including: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Mowing/grounds</a:t>
            </a: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Moving furniture</a:t>
            </a: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Assisting contractors</a:t>
            </a: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Carpentry work</a:t>
            </a: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Electrical work</a:t>
            </a: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Mechanical work</a:t>
            </a: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Plumbing work</a:t>
            </a:r>
          </a:p>
        </p:txBody>
      </p:sp>
      <p:sp>
        <p:nvSpPr>
          <p:cNvPr id="4104" name="TextBox 4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Maintenance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16416" r="13322"/>
          <a:stretch/>
        </p:blipFill>
        <p:spPr bwMode="auto">
          <a:xfrm>
            <a:off x="304800" y="1292481"/>
            <a:ext cx="3276600" cy="272277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2" descr="C:\Users\rschmitt\AppData\Local\Microsoft\Windows\Temporary Internet Files\Content.Outlook\PN6LY7FN\photo 2 (6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7" b="23339"/>
          <a:stretch/>
        </p:blipFill>
        <p:spPr bwMode="auto">
          <a:xfrm>
            <a:off x="2057400" y="3491458"/>
            <a:ext cx="4275909" cy="30745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15000" y="2209800"/>
            <a:ext cx="32766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Detailed cleaning of 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all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schools, ceiling to floor.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Floor 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refinishing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Moved furniture and set up classrooms</a:t>
            </a: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Over 140 employees</a:t>
            </a: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762000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Custodial Work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8" name="TextBox 12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Custodial</a:t>
            </a:r>
          </a:p>
        </p:txBody>
      </p:sp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9110"/>
            <a:ext cx="5031316" cy="37734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0320" y="2209800"/>
            <a:ext cx="2044700" cy="37338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CEILING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tile replacement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vents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lights cleaning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bulb replacement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high dusting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cobweb removal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438039" y="2209800"/>
            <a:ext cx="2044700" cy="37338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WALLS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wall washing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spot removal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bulletin boards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windows/doors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blinds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baseboard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chalkboard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ledges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countertops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cabinets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51104" y="2209800"/>
            <a:ext cx="2044700" cy="37338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RESTROOMS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sinks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fountains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walls/stall walls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vents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lights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showers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fixtures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mirrors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floors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doors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870700" y="2209800"/>
            <a:ext cx="2044700" cy="37338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CARPET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vacuumed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gum removal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spotted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pre-sprayed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/>
              <a:t>extracted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877887"/>
            <a:ext cx="7024688" cy="87471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Summer Cleaning Checklist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Custodial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1922078"/>
            <a:ext cx="384204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Physical distancing planning for Stage 2 and Stage 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Procurement and distribution of COVID-19 preparedness supplies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Signage installation for building entry requirements, proper handwashing, symptom checks, and distancing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78377"/>
            <a:ext cx="4572000" cy="1765324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Preparing Indoor Environments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0"/>
            <a:ext cx="29718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6" name="TextBox 12"/>
          <p:cNvSpPr txBox="1">
            <a:spLocks noChangeArrowheads="1"/>
          </p:cNvSpPr>
          <p:nvPr/>
        </p:nvSpPr>
        <p:spPr bwMode="auto">
          <a:xfrm>
            <a:off x="5562600" y="76200"/>
            <a:ext cx="297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Environmental Management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E1DF8F4A-E62E-41DD-BC43-B5C5DBC82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88571"/>
            <a:ext cx="5181600" cy="2453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Hand Washing &gt; Wash Hands &gt; Signs">
            <a:extLst>
              <a:ext uri="{FF2B5EF4-FFF2-40B4-BE49-F238E27FC236}">
                <a16:creationId xmlns:a16="http://schemas.microsoft.com/office/drawing/2014/main" id="{9765F4C2-77DF-43B3-9DC7-0BA3A21E63C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15122"/>
          <a:stretch/>
        </p:blipFill>
        <p:spPr bwMode="auto">
          <a:xfrm>
            <a:off x="4116365" y="3908108"/>
            <a:ext cx="1828801" cy="260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 descr="70 Pack Social Distancing Floor Signs, Keep 6 Feet Distance 11&quot; Safety Decals, Please Wait Here Stand Here Stickers, Floor Reminder Dedicated Waterproof Round Markers with Footprints, Yellow/Black">
            <a:extLst>
              <a:ext uri="{FF2B5EF4-FFF2-40B4-BE49-F238E27FC236}">
                <a16:creationId xmlns:a16="http://schemas.microsoft.com/office/drawing/2014/main" id="{605417D2-1C55-4BA2-A6D1-5F4D7BA28A1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r="1930" b="16602"/>
          <a:stretch/>
        </p:blipFill>
        <p:spPr bwMode="auto">
          <a:xfrm>
            <a:off x="6400800" y="4325621"/>
            <a:ext cx="1967923" cy="1699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37" y="1525992"/>
            <a:ext cx="4734271" cy="3550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762000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0"/>
            <a:ext cx="29718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6" name="TextBox 12"/>
          <p:cNvSpPr txBox="1">
            <a:spLocks noChangeArrowheads="1"/>
          </p:cNvSpPr>
          <p:nvPr/>
        </p:nvSpPr>
        <p:spPr bwMode="auto">
          <a:xfrm>
            <a:off x="5562600" y="76200"/>
            <a:ext cx="297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Environmental Management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600" y="683124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Environmental Projects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B0D66A-62B7-4E34-BCC1-1FC30AC2D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1566" b="16303"/>
          <a:stretch/>
        </p:blipFill>
        <p:spPr>
          <a:xfrm>
            <a:off x="151815" y="3810001"/>
            <a:ext cx="4967067" cy="2778190"/>
          </a:xfrm>
          <a:prstGeom prst="rect">
            <a:avLst/>
          </a:prstGeom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65463" y="1652516"/>
            <a:ext cx="37969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Stony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Point Well System </a:t>
            </a: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Improvements</a:t>
            </a:r>
          </a:p>
          <a:p>
            <a:pPr marL="0" indent="0"/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Rivanna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Water &amp; Sewer Authority basin project near Transportation </a:t>
            </a:r>
            <a:r>
              <a:rPr lang="en-US" alt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department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594186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Before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05037" y="4436051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After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89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53818" y="2743200"/>
            <a:ext cx="3789363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Two new Boiler Replacements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Chiller Replacement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Switchgear Upgrade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Replaced </a:t>
            </a:r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Sewerpump</a:t>
            </a:r>
            <a:endParaRPr lang="en-US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762000"/>
            <a:ext cx="7024688" cy="874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Albemarle High School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  <p:pic>
        <p:nvPicPr>
          <p:cNvPr id="820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2209800"/>
            <a:ext cx="4470400" cy="3352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/>
          <a:stretch/>
        </p:blipFill>
        <p:spPr bwMode="auto">
          <a:xfrm>
            <a:off x="1350096" y="2570428"/>
            <a:ext cx="6367607" cy="39864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28600"/>
            <a:ext cx="9144000" cy="76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165553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Replacement of 30 year old unit ventilator system with new VRF system to increase efficiency and improve indoor air quality in the offices.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725767"/>
            <a:ext cx="7024688" cy="874713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Vehicle Maintenance Facility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HVAC Replacement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0"/>
            <a:ext cx="29718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5562600" y="7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Capital Projects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p">
  <a:themeElements>
    <a:clrScheme name="Custom 6">
      <a:dk1>
        <a:srgbClr val="000000"/>
      </a:dk1>
      <a:lt1>
        <a:sysClr val="window" lastClr="FFFFFF"/>
      </a:lt1>
      <a:dk2>
        <a:srgbClr val="000000"/>
      </a:dk2>
      <a:lt2>
        <a:srgbClr val="EBE7DD"/>
      </a:lt2>
      <a:accent1>
        <a:srgbClr val="009999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3518</TotalTime>
  <Words>572</Words>
  <Application>Microsoft Office PowerPoint</Application>
  <PresentationFormat>On-screen Show (4:3)</PresentationFormat>
  <Paragraphs>187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Franklin Gothic Book</vt:lpstr>
      <vt:lpstr>Wingdings</vt:lpstr>
      <vt:lpstr>Office Theme</vt:lpstr>
      <vt:lpstr>Crop</vt:lpstr>
      <vt:lpstr>Building Services  Summer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support!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Services Department</dc:title>
  <dc:creator>acps</dc:creator>
  <cp:lastModifiedBy>Caitlyn Wetzel</cp:lastModifiedBy>
  <cp:revision>80</cp:revision>
  <dcterms:created xsi:type="dcterms:W3CDTF">2012-06-11T18:34:54Z</dcterms:created>
  <dcterms:modified xsi:type="dcterms:W3CDTF">2020-09-08T20:02:58Z</dcterms:modified>
</cp:coreProperties>
</file>